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60" r:id="rId2"/>
    <p:sldId id="261" r:id="rId3"/>
    <p:sldId id="262" r:id="rId4"/>
    <p:sldId id="263" r:id="rId5"/>
    <p:sldId id="269" r:id="rId6"/>
    <p:sldId id="270" r:id="rId7"/>
    <p:sldId id="258" r:id="rId8"/>
    <p:sldId id="259" r:id="rId9"/>
    <p:sldId id="257" r:id="rId10"/>
    <p:sldId id="256" r:id="rId11"/>
    <p:sldId id="272" r:id="rId12"/>
    <p:sldId id="273" r:id="rId13"/>
    <p:sldId id="274" r:id="rId14"/>
    <p:sldId id="267" r:id="rId15"/>
    <p:sldId id="268" r:id="rId16"/>
    <p:sldId id="271" r:id="rId1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13" d="100"/>
          <a:sy n="113" d="100"/>
        </p:scale>
        <p:origin x="1554" y="10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10.jpg>
</file>

<file path=ppt/media/image11.tiff>
</file>

<file path=ppt/media/image12.tiff>
</file>

<file path=ppt/media/image13.tiff>
</file>

<file path=ppt/media/image2.png>
</file>

<file path=ppt/media/image3.gif>
</file>

<file path=ppt/media/image4.png>
</file>

<file path=ppt/media/image5.jpeg>
</file>

<file path=ppt/media/image6.png>
</file>

<file path=ppt/media/image7.pn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ja-JP" altLang="en-US">
              <a:solidFill>
                <a:prstClr val="black">
                  <a:tint val="75000"/>
                </a:prstClr>
              </a:solidFill>
            </a:endParaRPr>
          </a:p>
        </p:txBody>
      </p:sp>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ja-JP"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ja-JP"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ja-JP"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7" name="Date Placeholder 6"/>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8" name="Slide Number Placeholder 7"/>
          <p:cNvSpPr>
            <a:spLocks noGrp="1"/>
          </p:cNvSpPr>
          <p:nvPr>
            <p:ph type="sldNum" sz="quarter" idx="11"/>
          </p:nvPr>
        </p:nvSpPr>
        <p:spPr/>
        <p:txBody>
          <a:body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
        <p:nvSpPr>
          <p:cNvPr id="9" name="Footer Placeholder 8"/>
          <p:cNvSpPr>
            <a:spLocks noGrp="1"/>
          </p:cNvSpPr>
          <p:nvPr>
            <p:ph type="ftr" sz="quarter" idx="12"/>
          </p:nvPr>
        </p:nvSpPr>
        <p:spPr/>
        <p:txBody>
          <a:bodyPr/>
          <a:lstStyle/>
          <a:p>
            <a:endParaRPr lang="ja-JP" altLang="en-US">
              <a:solidFill>
                <a:prstClr val="black">
                  <a:tint val="75000"/>
                </a:prstClr>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ja-JP"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ja-JP" altLang="en-US"/>
              <a:t>マスター テキストの書式設定</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ja-JP"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ja-JP"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ja-JP"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ja-JP"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
        <p:nvSpPr>
          <p:cNvPr id="8" name="Title 7"/>
          <p:cNvSpPr>
            <a:spLocks noGrp="1"/>
          </p:cNvSpPr>
          <p:nvPr>
            <p:ph type="title"/>
          </p:nvPr>
        </p:nvSpPr>
        <p:spPr/>
        <p:txBody>
          <a:bodyPr/>
          <a:lstStyle/>
          <a:p>
            <a:r>
              <a:rPr lang="ja-JP" altLang="en-US"/>
              <a:t>マスター タイトルの書式設定</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2F2D39E-8841-4387-8480-7DBB44679F37}" type="datetimeFigureOut">
              <a:rPr lang="ja-JP" altLang="en-US" smtClean="0">
                <a:solidFill>
                  <a:prstClr val="black">
                    <a:tint val="75000"/>
                  </a:prstClr>
                </a:solidFill>
              </a:rPr>
              <a:pPr/>
              <a:t>2017/4/30</a:t>
            </a:fld>
            <a:endParaRPr lang="ja-JP"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ja-JP" alt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E43E7476-B133-4B2B-94E5-68508174E3D2}" type="slidenum">
              <a:rPr lang="ja-JP" altLang="en-US" smtClean="0">
                <a:solidFill>
                  <a:prstClr val="black">
                    <a:tint val="75000"/>
                  </a:prstClr>
                </a:solidFill>
              </a:rPr>
              <a:pPr/>
              <a:t>‹#›</a:t>
            </a:fld>
            <a:endParaRPr lang="ja-JP" altLang="en-US">
              <a:solidFill>
                <a:prstClr val="black">
                  <a:tint val="75000"/>
                </a:prstClr>
              </a:solidFill>
            </a:endParaRPr>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ja-JP" altLang="en-US"/>
              <a:t>マスター タイトルの書式設定</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D1442984-E449-4EBE-8044-FE3D450CDF85}" type="datetimeFigureOut">
              <a:rPr kumimoji="1" lang="ja-JP" altLang="en-US" smtClean="0"/>
              <a:t>2017/4/30</a:t>
            </a:fld>
            <a:endParaRPr kumimoji="1" lang="ja-JP" alt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kumimoji="1" lang="ja-JP" altLang="en-US"/>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chemeClr val="tx2"/>
                </a:solidFill>
              </a:defRPr>
            </a:lvl1pPr>
          </a:lstStyle>
          <a:p>
            <a:fld id="{BBB56485-DC10-4CB3-B2CA-F996714BF1F8}" type="slidenum">
              <a:rPr kumimoji="1" lang="ja-JP" altLang="en-US" smtClean="0"/>
              <a:t>‹#›</a:t>
            </a:fld>
            <a:endParaRPr kumimoji="1" lang="ja-JP" altLang="en-US"/>
          </a:p>
        </p:txBody>
      </p:sp>
      <p:sp>
        <p:nvSpPr>
          <p:cNvPr id="7" name="Rectangle 6"/>
          <p:cNvSpPr/>
          <p:nvPr/>
        </p:nvSpPr>
        <p:spPr>
          <a:xfrm>
            <a:off x="9001124" y="0"/>
            <a:ext cx="142876"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371600"/>
            <a:ext cx="142876"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spcBef>
          <a:spcPct val="0"/>
        </a:spcBef>
        <a:buNone/>
        <a:defRPr kumimoji="1"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kumimoji="1"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kumimoji="1"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kumimoji="1"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kumimoji="1"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kumimoji="1"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kumimoji="1"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kumimoji="1"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kumimoji="1"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kumimoji="1" sz="16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opsci.com/three-questions-for-breakthrough-starshot" TargetMode="Externa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riken.jp/pr/press/2015/20150421_2/" TargetMode="External"/><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www.starshipsodyssey.com/en/breakthrough-starshot-exploracion-espacial/" TargetMode="External"/><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hyperlink" Target="http://jp.sciencenewsline.com/articles/2014103012510049.htm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optipedia.info/lsource-index/laser-index/zero_laser/what_laser/operation-2/" TargetMode="External"/><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al.t.u-tokyo.ac.jp/rpl/rpinfo.html"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www.al.t.u-tokyo.ac.jp/rpl/rpinfo.html#6"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hyperlink" Target="http://www.riken.jp/pr/press/2015/20150421_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20" y="0"/>
            <a:ext cx="9257311"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タイトル 1"/>
          <p:cNvSpPr>
            <a:spLocks noGrp="1"/>
          </p:cNvSpPr>
          <p:nvPr>
            <p:ph type="ctrTitle"/>
          </p:nvPr>
        </p:nvSpPr>
        <p:spPr>
          <a:xfrm>
            <a:off x="1403648" y="4149080"/>
            <a:ext cx="3816424" cy="1852562"/>
          </a:xfrm>
        </p:spPr>
        <p:txBody>
          <a:bodyPr/>
          <a:lstStyle/>
          <a:p>
            <a:r>
              <a:rPr kumimoji="1" lang="ja-JP" altLang="en-US" sz="4400" dirty="0">
                <a:solidFill>
                  <a:schemeClr val="bg1"/>
                </a:solidFill>
                <a:latin typeface="ＭＳ ゴシック" panose="020B0609070205080204" pitchFamily="49" charset="-128"/>
                <a:ea typeface="ＭＳ ゴシック" panose="020B0609070205080204" pitchFamily="49" charset="-128"/>
              </a:rPr>
              <a:t>レーザー推進</a:t>
            </a:r>
          </a:p>
        </p:txBody>
      </p:sp>
      <p:sp>
        <p:nvSpPr>
          <p:cNvPr id="3" name="サブタイトル 2"/>
          <p:cNvSpPr>
            <a:spLocks noGrp="1"/>
          </p:cNvSpPr>
          <p:nvPr>
            <p:ph type="subTitle" idx="1"/>
          </p:nvPr>
        </p:nvSpPr>
        <p:spPr>
          <a:xfrm>
            <a:off x="1547664" y="5356728"/>
            <a:ext cx="6858000" cy="1312632"/>
          </a:xfrm>
        </p:spPr>
        <p:txBody>
          <a:bodyPr/>
          <a:lstStyle/>
          <a:p>
            <a:r>
              <a:rPr lang="ja-JP" altLang="en-US" dirty="0">
                <a:solidFill>
                  <a:schemeClr val="bg1"/>
                </a:solidFill>
              </a:rPr>
              <a:t>技術の原理と研究開発の現状など</a:t>
            </a:r>
            <a:endParaRPr lang="en-US" altLang="ja-JP" dirty="0">
              <a:solidFill>
                <a:schemeClr val="bg1"/>
              </a:solidFill>
            </a:endParaRPr>
          </a:p>
          <a:p>
            <a:r>
              <a:rPr lang="en-US" altLang="ja-JP" dirty="0">
                <a:solidFill>
                  <a:schemeClr val="bg1"/>
                </a:solidFill>
              </a:rPr>
              <a:t>		1</a:t>
            </a:r>
            <a:r>
              <a:rPr lang="ja-JP" altLang="en-US" dirty="0">
                <a:solidFill>
                  <a:schemeClr val="bg1"/>
                </a:solidFill>
              </a:rPr>
              <a:t>班　　新幡　青木　小関　青濱　飯山</a:t>
            </a:r>
            <a:endParaRPr kumimoji="1" lang="ja-JP" altLang="en-US" dirty="0">
              <a:solidFill>
                <a:schemeClr val="bg1"/>
              </a:solidFill>
            </a:endParaRPr>
          </a:p>
        </p:txBody>
      </p:sp>
      <p:sp>
        <p:nvSpPr>
          <p:cNvPr id="4" name="テキスト ボックス 3"/>
          <p:cNvSpPr txBox="1"/>
          <p:nvPr/>
        </p:nvSpPr>
        <p:spPr>
          <a:xfrm>
            <a:off x="2334980" y="6316682"/>
            <a:ext cx="7133564" cy="369332"/>
          </a:xfrm>
          <a:prstGeom prst="rect">
            <a:avLst/>
          </a:prstGeom>
          <a:noFill/>
        </p:spPr>
        <p:txBody>
          <a:bodyPr wrap="square" rtlCol="0">
            <a:spAutoFit/>
          </a:bodyPr>
          <a:lstStyle/>
          <a:p>
            <a:r>
              <a:rPr lang="en-US" altLang="ja-JP" dirty="0">
                <a:solidFill>
                  <a:schemeClr val="tx1">
                    <a:lumMod val="75000"/>
                    <a:lumOff val="25000"/>
                  </a:schemeClr>
                </a:solidFill>
              </a:rPr>
              <a:t> </a:t>
            </a:r>
            <a:r>
              <a:rPr lang="en-US" altLang="ja-JP" dirty="0">
                <a:solidFill>
                  <a:schemeClr val="tx1">
                    <a:lumMod val="75000"/>
                    <a:lumOff val="25000"/>
                  </a:schemeClr>
                </a:solidFill>
                <a:hlinkClick r:id="rId3"/>
              </a:rPr>
              <a:t>http://www.popsci.com/three-questions-for-breakthrough-starshot</a:t>
            </a:r>
            <a:r>
              <a:rPr lang="en-US" altLang="ja-JP" dirty="0">
                <a:solidFill>
                  <a:schemeClr val="tx1">
                    <a:lumMod val="75000"/>
                    <a:lumOff val="25000"/>
                  </a:schemeClr>
                </a:solidFill>
              </a:rPr>
              <a:t> </a:t>
            </a:r>
            <a:endParaRPr kumimoji="1" lang="ja-JP" altLang="en-US" dirty="0">
              <a:solidFill>
                <a:schemeClr val="tx1">
                  <a:lumMod val="75000"/>
                  <a:lumOff val="25000"/>
                </a:schemeClr>
              </a:solidFill>
            </a:endParaRPr>
          </a:p>
        </p:txBody>
      </p:sp>
    </p:spTree>
    <p:extLst>
      <p:ext uri="{BB962C8B-B14F-4D97-AF65-F5344CB8AC3E}">
        <p14:creationId xmlns:p14="http://schemas.microsoft.com/office/powerpoint/2010/main" val="33578422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a:t>デブリ除去</a:t>
            </a:r>
            <a:r>
              <a:rPr lang="ja-JP" altLang="en-US" dirty="0"/>
              <a:t>　研究例</a:t>
            </a:r>
            <a:endParaRPr kumimoji="1" lang="ja-JP" altLang="en-US" dirty="0"/>
          </a:p>
        </p:txBody>
      </p:sp>
      <p:sp>
        <p:nvSpPr>
          <p:cNvPr id="6" name="コンテンツ プレースホルダー 5"/>
          <p:cNvSpPr>
            <a:spLocks noGrp="1"/>
          </p:cNvSpPr>
          <p:nvPr>
            <p:ph sz="half" idx="1"/>
          </p:nvPr>
        </p:nvSpPr>
        <p:spPr>
          <a:xfrm>
            <a:off x="457200" y="1600200"/>
            <a:ext cx="3754760" cy="4565104"/>
          </a:xfrm>
        </p:spPr>
        <p:txBody>
          <a:bodyPr/>
          <a:lstStyle/>
          <a:p>
            <a:r>
              <a:rPr lang="ja-JP" altLang="en-US" dirty="0"/>
              <a:t>理化学研究所、エコール・ポリテクニックなどの共同研究</a:t>
            </a:r>
            <a:endParaRPr lang="en-US" altLang="ja-JP" dirty="0"/>
          </a:p>
          <a:p>
            <a:r>
              <a:rPr kumimoji="1" lang="ja-JP" altLang="en-US" dirty="0"/>
              <a:t>高度</a:t>
            </a:r>
            <a:r>
              <a:rPr kumimoji="1" lang="en-US" altLang="ja-JP" dirty="0"/>
              <a:t>800km</a:t>
            </a:r>
            <a:r>
              <a:rPr kumimoji="1" lang="ja-JP" altLang="en-US" dirty="0"/>
              <a:t>で運用</a:t>
            </a:r>
            <a:endParaRPr kumimoji="1" lang="en-US" altLang="ja-JP" dirty="0"/>
          </a:p>
          <a:p>
            <a:r>
              <a:rPr lang="en-US" altLang="ja-JP" dirty="0"/>
              <a:t>5</a:t>
            </a:r>
            <a:r>
              <a:rPr lang="ja-JP" altLang="en-US" dirty="0"/>
              <a:t>年程度で</a:t>
            </a:r>
            <a:r>
              <a:rPr lang="en-US" altLang="ja-JP" dirty="0"/>
              <a:t>cm</a:t>
            </a:r>
            <a:r>
              <a:rPr lang="ja-JP" altLang="en-US" dirty="0"/>
              <a:t>サイズの大部分のデブリを除去可能</a:t>
            </a:r>
            <a:endParaRPr lang="en-US" altLang="ja-JP" dirty="0"/>
          </a:p>
          <a:p>
            <a:endParaRPr kumimoji="1" lang="ja-JP" altLang="en-US" dirty="0"/>
          </a:p>
        </p:txBody>
      </p:sp>
      <p:pic>
        <p:nvPicPr>
          <p:cNvPr id="1031" name="Picture 7" descr="検出用のEUSO型超広角望遠鏡とレーザー射出用光学系の図"/>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30754" y="1556792"/>
            <a:ext cx="4474283" cy="4608512"/>
          </a:xfrm>
          <a:prstGeom prst="rect">
            <a:avLst/>
          </a:prstGeom>
          <a:noFill/>
          <a:extLst>
            <a:ext uri="{909E8E84-426E-40DD-AFC4-6F175D3DCCD1}">
              <a14:hiddenFill xmlns:a14="http://schemas.microsoft.com/office/drawing/2010/main">
                <a:solidFill>
                  <a:srgbClr val="FFFFFF"/>
                </a:solidFill>
              </a14:hiddenFill>
            </a:ext>
          </a:extLst>
        </p:spPr>
      </p:pic>
      <p:sp>
        <p:nvSpPr>
          <p:cNvPr id="9" name="テキスト ボックス 8"/>
          <p:cNvSpPr txBox="1"/>
          <p:nvPr/>
        </p:nvSpPr>
        <p:spPr>
          <a:xfrm>
            <a:off x="3563888" y="6381328"/>
            <a:ext cx="4824536" cy="646331"/>
          </a:xfrm>
          <a:prstGeom prst="rect">
            <a:avLst/>
          </a:prstGeom>
          <a:noFill/>
        </p:spPr>
        <p:txBody>
          <a:bodyPr wrap="square" rtlCol="0">
            <a:spAutoFit/>
          </a:bodyPr>
          <a:lstStyle/>
          <a:p>
            <a:r>
              <a:rPr lang="en-US" altLang="ja-JP" dirty="0">
                <a:hlinkClick r:id="rId3"/>
              </a:rPr>
              <a:t>http://www.riken.jp/pr/press/2015/20150421_2/</a:t>
            </a:r>
            <a:endParaRPr lang="en-US" altLang="ja-JP" dirty="0"/>
          </a:p>
          <a:p>
            <a:endParaRPr kumimoji="1" lang="ja-JP" altLang="en-US" dirty="0"/>
          </a:p>
        </p:txBody>
      </p:sp>
    </p:spTree>
    <p:extLst>
      <p:ext uri="{BB962C8B-B14F-4D97-AF65-F5344CB8AC3E}">
        <p14:creationId xmlns:p14="http://schemas.microsoft.com/office/powerpoint/2010/main" val="916601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Breakthrough </a:t>
            </a:r>
            <a:r>
              <a:rPr lang="en-US" altLang="ja-JP" dirty="0" err="1"/>
              <a:t>Starshot</a:t>
            </a:r>
            <a:endParaRPr kumimoji="1" lang="ja-JP" altLang="en-US" dirty="0"/>
          </a:p>
        </p:txBody>
      </p:sp>
      <p:sp>
        <p:nvSpPr>
          <p:cNvPr id="3" name="コンテンツ プレースホルダー 2"/>
          <p:cNvSpPr>
            <a:spLocks noGrp="1"/>
          </p:cNvSpPr>
          <p:nvPr>
            <p:ph idx="1"/>
          </p:nvPr>
        </p:nvSpPr>
        <p:spPr>
          <a:xfrm>
            <a:off x="628649" y="1825624"/>
            <a:ext cx="3997837" cy="4351339"/>
          </a:xfrm>
        </p:spPr>
        <p:txBody>
          <a:bodyPr>
            <a:normAutofit/>
          </a:bodyPr>
          <a:lstStyle/>
          <a:p>
            <a:r>
              <a:rPr lang="ja-JP" altLang="en-US" sz="2400" dirty="0"/>
              <a:t>ワンチップサイズの超軽量宇宙船「</a:t>
            </a:r>
            <a:r>
              <a:rPr lang="en-US" altLang="ja-JP" sz="2400" dirty="0" err="1"/>
              <a:t>Nanocraft</a:t>
            </a:r>
            <a:r>
              <a:rPr lang="ja-JP" altLang="en-US" sz="2400" dirty="0"/>
              <a:t>」</a:t>
            </a:r>
            <a:endParaRPr lang="en-US" altLang="ja-JP" sz="2400" dirty="0"/>
          </a:p>
          <a:p>
            <a:r>
              <a:rPr lang="ja-JP" altLang="en-US" sz="2400" dirty="0"/>
              <a:t>地球から</a:t>
            </a:r>
            <a:r>
              <a:rPr lang="en-US" altLang="ja-JP" sz="2400" dirty="0"/>
              <a:t>4.3</a:t>
            </a:r>
            <a:r>
              <a:rPr lang="ja-JP" altLang="en-US" sz="2400" dirty="0"/>
              <a:t>光年離れたアルファケンタウリに約</a:t>
            </a:r>
            <a:r>
              <a:rPr lang="en-US" altLang="ja-JP" sz="2400" dirty="0"/>
              <a:t>20</a:t>
            </a:r>
            <a:r>
              <a:rPr lang="ja-JP" altLang="en-US" sz="2400" dirty="0"/>
              <a:t>年で到達</a:t>
            </a:r>
            <a:endParaRPr lang="en-US" altLang="ja-JP" sz="2400" dirty="0"/>
          </a:p>
          <a:p>
            <a:r>
              <a:rPr lang="ja-JP" altLang="en-US" sz="2400" dirty="0"/>
              <a:t>地上からのレーザー照射</a:t>
            </a:r>
            <a:endParaRPr lang="en-US" altLang="ja-JP" sz="2400" dirty="0"/>
          </a:p>
          <a:p>
            <a:r>
              <a:rPr lang="ja-JP" altLang="en-US" sz="2400" dirty="0"/>
              <a:t>光速の</a:t>
            </a:r>
            <a:r>
              <a:rPr lang="en-US" altLang="ja-JP" sz="2400" dirty="0"/>
              <a:t>20</a:t>
            </a:r>
            <a:r>
              <a:rPr lang="ja-JP" altLang="en-US" sz="2400" dirty="0"/>
              <a:t>％（秒速</a:t>
            </a:r>
            <a:r>
              <a:rPr lang="en-US" altLang="ja-JP" sz="2400" dirty="0"/>
              <a:t>6</a:t>
            </a:r>
            <a:r>
              <a:rPr lang="ja-JP" altLang="en-US" sz="2400" dirty="0"/>
              <a:t>万キロ）</a:t>
            </a:r>
            <a:endParaRPr lang="en-US" altLang="ja-JP" sz="2400" dirty="0"/>
          </a:p>
          <a:p>
            <a:r>
              <a:rPr lang="ja-JP" altLang="en-US" sz="2400" dirty="0"/>
              <a:t>総開発費</a:t>
            </a:r>
            <a:r>
              <a:rPr lang="en-US" altLang="ja-JP" sz="2400" dirty="0"/>
              <a:t>1</a:t>
            </a:r>
            <a:r>
              <a:rPr lang="ja-JP" altLang="en-US" sz="2400" dirty="0"/>
              <a:t>億ドル（約</a:t>
            </a:r>
            <a:r>
              <a:rPr lang="en-US" altLang="ja-JP" sz="2400" dirty="0"/>
              <a:t>108</a:t>
            </a:r>
            <a:r>
              <a:rPr lang="ja-JP" altLang="en-US" sz="2400" dirty="0"/>
              <a:t>億円）</a:t>
            </a:r>
            <a:endParaRPr lang="en-US" altLang="ja-JP" sz="2400" dirty="0"/>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6487" y="1191265"/>
            <a:ext cx="4517513" cy="6023350"/>
          </a:xfrm>
          <a:prstGeom prst="rect">
            <a:avLst/>
          </a:prstGeom>
        </p:spPr>
      </p:pic>
      <p:sp>
        <p:nvSpPr>
          <p:cNvPr id="6" name="テキスト ボックス 5"/>
          <p:cNvSpPr txBox="1"/>
          <p:nvPr/>
        </p:nvSpPr>
        <p:spPr>
          <a:xfrm>
            <a:off x="498709" y="5715299"/>
            <a:ext cx="3853944" cy="923330"/>
          </a:xfrm>
          <a:prstGeom prst="rect">
            <a:avLst/>
          </a:prstGeom>
          <a:noFill/>
        </p:spPr>
        <p:txBody>
          <a:bodyPr wrap="square" rtlCol="0">
            <a:spAutoFit/>
          </a:bodyPr>
          <a:lstStyle/>
          <a:p>
            <a:r>
              <a:rPr lang="en-US" altLang="ja-JP" dirty="0">
                <a:hlinkClick r:id="rId3"/>
              </a:rPr>
              <a:t>http://www.starshipsodyssey.com/en/breakthrough-starshot-exploracion-espacial/</a:t>
            </a:r>
            <a:r>
              <a:rPr lang="en-US" altLang="ja-JP" dirty="0"/>
              <a:t> </a:t>
            </a:r>
            <a:endParaRPr kumimoji="1" lang="ja-JP" altLang="en-US" dirty="0"/>
          </a:p>
        </p:txBody>
      </p:sp>
    </p:spTree>
    <p:extLst>
      <p:ext uri="{BB962C8B-B14F-4D97-AF65-F5344CB8AC3E}">
        <p14:creationId xmlns:p14="http://schemas.microsoft.com/office/powerpoint/2010/main" val="4260507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スーパーソニックレーザー推進</a:t>
            </a:r>
          </a:p>
        </p:txBody>
      </p:sp>
      <p:sp>
        <p:nvSpPr>
          <p:cNvPr id="3" name="コンテンツ プレースホルダー 2"/>
          <p:cNvSpPr>
            <a:spLocks noGrp="1"/>
          </p:cNvSpPr>
          <p:nvPr>
            <p:ph idx="1"/>
          </p:nvPr>
        </p:nvSpPr>
        <p:spPr>
          <a:xfrm>
            <a:off x="467544" y="1825625"/>
            <a:ext cx="4155121" cy="4351338"/>
          </a:xfrm>
        </p:spPr>
        <p:txBody>
          <a:bodyPr>
            <a:normAutofit/>
          </a:bodyPr>
          <a:lstStyle/>
          <a:p>
            <a:r>
              <a:rPr lang="ja-JP" altLang="en-US" dirty="0"/>
              <a:t>既存のロケットエンジンでは、燃料の重さのため、速度増分</a:t>
            </a:r>
            <a:r>
              <a:rPr lang="en-US" altLang="ja-JP" dirty="0"/>
              <a:t>ΔV</a:t>
            </a:r>
            <a:r>
              <a:rPr lang="ja-JP" altLang="en-US" dirty="0" err="1"/>
              <a:t>には</a:t>
            </a:r>
            <a:r>
              <a:rPr lang="ja-JP" altLang="en-US" dirty="0"/>
              <a:t>限界がある。</a:t>
            </a:r>
            <a:endParaRPr lang="en-US" altLang="ja-JP" dirty="0"/>
          </a:p>
          <a:p>
            <a:r>
              <a:rPr kumimoji="1" lang="ja-JP" altLang="en-US" dirty="0"/>
              <a:t>一部のロケットエンジンの推力を外部からのレーザー照射によるレーザー推進で代替することで</a:t>
            </a:r>
            <a:r>
              <a:rPr kumimoji="1" lang="en-US" altLang="ja-JP" dirty="0"/>
              <a:t>ΔV</a:t>
            </a:r>
            <a:r>
              <a:rPr kumimoji="1" lang="ja-JP" altLang="en-US" dirty="0"/>
              <a:t>を増加。</a:t>
            </a:r>
            <a:endParaRPr kumimoji="1" lang="en-US" altLang="ja-JP" dirty="0"/>
          </a:p>
          <a:p>
            <a:pPr marL="0" indent="0">
              <a:buNone/>
            </a:pPr>
            <a:endParaRPr kumimoji="1" lang="ja-JP" altLang="en-US" dirty="0"/>
          </a:p>
        </p:txBody>
      </p:sp>
      <p:sp>
        <p:nvSpPr>
          <p:cNvPr id="4" name="テキスト ボックス 3"/>
          <p:cNvSpPr txBox="1"/>
          <p:nvPr/>
        </p:nvSpPr>
        <p:spPr>
          <a:xfrm>
            <a:off x="723666" y="6005825"/>
            <a:ext cx="6482096" cy="369332"/>
          </a:xfrm>
          <a:prstGeom prst="rect">
            <a:avLst/>
          </a:prstGeom>
          <a:noFill/>
        </p:spPr>
        <p:txBody>
          <a:bodyPr wrap="none" rtlCol="0">
            <a:spAutoFit/>
          </a:bodyPr>
          <a:lstStyle/>
          <a:p>
            <a:r>
              <a:rPr lang="en-US" altLang="ja-JP" dirty="0">
                <a:hlinkClick r:id="rId2"/>
              </a:rPr>
              <a:t>http://jp.sciencenewsline.com/articles/2014103012510049.html</a:t>
            </a:r>
            <a:r>
              <a:rPr lang="en-US" altLang="ja-JP" dirty="0"/>
              <a:t> </a:t>
            </a:r>
            <a:endParaRPr kumimoji="1" lang="ja-JP" altLang="en-US" dirty="0"/>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7192" y="1825625"/>
            <a:ext cx="4286250" cy="3219450"/>
          </a:xfrm>
          <a:prstGeom prst="rect">
            <a:avLst/>
          </a:prstGeom>
        </p:spPr>
      </p:pic>
    </p:spTree>
    <p:extLst>
      <p:ext uri="{BB962C8B-B14F-4D97-AF65-F5344CB8AC3E}">
        <p14:creationId xmlns:p14="http://schemas.microsoft.com/office/powerpoint/2010/main" val="2455978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スーパーソニックレーザー推進２</a:t>
            </a:r>
          </a:p>
        </p:txBody>
      </p:sp>
      <p:sp>
        <p:nvSpPr>
          <p:cNvPr id="3" name="コンテンツ プレースホルダー 2"/>
          <p:cNvSpPr>
            <a:spLocks noGrp="1"/>
          </p:cNvSpPr>
          <p:nvPr>
            <p:ph idx="1"/>
          </p:nvPr>
        </p:nvSpPr>
        <p:spPr>
          <a:xfrm>
            <a:off x="628651" y="1825624"/>
            <a:ext cx="7903789" cy="4411688"/>
          </a:xfrm>
        </p:spPr>
        <p:txBody>
          <a:bodyPr>
            <a:normAutofit/>
          </a:bodyPr>
          <a:lstStyle/>
          <a:p>
            <a:r>
              <a:rPr kumimoji="1" lang="ja-JP" altLang="en-US" dirty="0"/>
              <a:t>遠隔に置かれたレーザーを照射することで、表面材料を溶融させる（レーザーアブレーションプロセス）</a:t>
            </a:r>
            <a:endParaRPr kumimoji="1" lang="en-US" altLang="ja-JP" dirty="0"/>
          </a:p>
          <a:p>
            <a:r>
              <a:rPr lang="ja-JP" altLang="en-US" dirty="0"/>
              <a:t>レーザーアブレーションにより材料表面に荷電粒子の柱（プラズマプルーム）を発生させる</a:t>
            </a:r>
            <a:endParaRPr lang="en-US" altLang="ja-JP" dirty="0"/>
          </a:p>
          <a:p>
            <a:r>
              <a:rPr kumimoji="1" lang="ja-JP" altLang="en-US" dirty="0"/>
              <a:t>プラズマプルームの排出により追加の推進力を補完</a:t>
            </a:r>
            <a:endParaRPr kumimoji="1" lang="en-US" altLang="ja-JP" dirty="0"/>
          </a:p>
          <a:p>
            <a:r>
              <a:rPr lang="ja-JP" altLang="en-US" dirty="0"/>
              <a:t>更にスーパーソニックガスフローの欠点である衝撃波による推力の低下をプラズマプルームにより抑えることができる</a:t>
            </a:r>
            <a:endParaRPr kumimoji="1" lang="ja-JP" altLang="en-US" dirty="0"/>
          </a:p>
        </p:txBody>
      </p:sp>
    </p:spTree>
    <p:extLst>
      <p:ext uri="{BB962C8B-B14F-4D97-AF65-F5344CB8AC3E}">
        <p14:creationId xmlns:p14="http://schemas.microsoft.com/office/powerpoint/2010/main" val="3167788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pPr algn="ctr"/>
            <a:r>
              <a:rPr kumimoji="1" lang="ja-JP" altLang="en-US" dirty="0"/>
              <a:t>レーザー離着陸システム</a:t>
            </a:r>
            <a:r>
              <a:rPr kumimoji="1" lang="en-US" altLang="ja-JP" dirty="0"/>
              <a:t>(1)</a:t>
            </a:r>
            <a:br>
              <a:rPr kumimoji="1" lang="en-US" altLang="ja-JP" dirty="0"/>
            </a:br>
            <a:r>
              <a:rPr kumimoji="1" lang="en-US" altLang="ja-JP" sz="3600" dirty="0"/>
              <a:t>~</a:t>
            </a:r>
            <a:r>
              <a:rPr kumimoji="1" lang="en-US" altLang="ja-JP" sz="3600" dirty="0" err="1"/>
              <a:t>Jordin.T</a:t>
            </a:r>
            <a:r>
              <a:rPr lang="en-US" altLang="ja-JP" sz="3600" dirty="0" err="1"/>
              <a:t>.</a:t>
            </a:r>
            <a:r>
              <a:rPr kumimoji="1" lang="en-US" altLang="ja-JP" sz="3600" dirty="0" err="1"/>
              <a:t>Care</a:t>
            </a:r>
            <a:r>
              <a:rPr kumimoji="1" lang="ja-JP" altLang="en-US" sz="3600" dirty="0"/>
              <a:t>氏の構想</a:t>
            </a:r>
            <a:r>
              <a:rPr kumimoji="1" lang="en-US" altLang="ja-JP" sz="3600" dirty="0"/>
              <a:t>~</a:t>
            </a:r>
            <a:endParaRPr kumimoji="1" lang="ja-JP" altLang="en-US" sz="3600" dirty="0"/>
          </a:p>
        </p:txBody>
      </p:sp>
      <p:sp>
        <p:nvSpPr>
          <p:cNvPr id="5" name="コンテンツ プレースホルダー 4"/>
          <p:cNvSpPr>
            <a:spLocks noGrp="1"/>
          </p:cNvSpPr>
          <p:nvPr>
            <p:ph sz="half" idx="1"/>
          </p:nvPr>
        </p:nvSpPr>
        <p:spPr>
          <a:xfrm>
            <a:off x="539552" y="1574800"/>
            <a:ext cx="4176464" cy="4706070"/>
          </a:xfrm>
        </p:spPr>
        <p:txBody>
          <a:bodyPr>
            <a:normAutofit/>
          </a:bodyPr>
          <a:lstStyle/>
          <a:p>
            <a:r>
              <a:rPr kumimoji="1" lang="ja-JP" altLang="en-US" dirty="0"/>
              <a:t>機体</a:t>
            </a:r>
            <a:r>
              <a:rPr lang="ja-JP" altLang="en-US" dirty="0"/>
              <a:t>の推進システム</a:t>
            </a:r>
            <a:r>
              <a:rPr lang="en-US" altLang="ja-JP" dirty="0"/>
              <a:t>(Heat Exchanger Thruster)</a:t>
            </a:r>
          </a:p>
          <a:p>
            <a:pPr marL="0" indent="0">
              <a:buNone/>
            </a:pPr>
            <a:r>
              <a:rPr lang="ja-JP" altLang="en-US" sz="2000" dirty="0"/>
              <a:t>あらゆるレーザーに対応／構造が</a:t>
            </a:r>
            <a:r>
              <a:rPr lang="en-US" altLang="ja-JP" sz="2000" dirty="0"/>
              <a:t>Pulsed Laser Propulsion</a:t>
            </a:r>
            <a:r>
              <a:rPr lang="ja-JP" altLang="en-US" sz="2000" dirty="0"/>
              <a:t>に比べて簡単</a:t>
            </a:r>
            <a:endParaRPr lang="en-US" altLang="ja-JP" sz="2000" dirty="0"/>
          </a:p>
          <a:p>
            <a:pPr marL="0" indent="0">
              <a:buNone/>
            </a:pPr>
            <a:endParaRPr lang="en-US" altLang="ja-JP" sz="1800" dirty="0"/>
          </a:p>
          <a:p>
            <a:r>
              <a:rPr lang="en-US" altLang="ja-JP" dirty="0"/>
              <a:t>Baseline Beam Module</a:t>
            </a:r>
          </a:p>
          <a:p>
            <a:pPr marL="0" indent="0">
              <a:buNone/>
            </a:pPr>
            <a:r>
              <a:rPr lang="ja-JP" altLang="en-US" sz="2000" dirty="0"/>
              <a:t>大量に生産することによりコスト削減、</a:t>
            </a:r>
            <a:r>
              <a:rPr lang="en-US" altLang="ja-JP" sz="2000" dirty="0" err="1"/>
              <a:t>Scaleability,Reliability</a:t>
            </a:r>
            <a:r>
              <a:rPr lang="ja-JP" altLang="en-US" sz="2000" dirty="0"/>
              <a:t>の向上</a:t>
            </a:r>
            <a:endParaRPr lang="en-US" altLang="ja-JP" sz="2000" dirty="0"/>
          </a:p>
          <a:p>
            <a:pPr marL="0" indent="0">
              <a:buNone/>
            </a:pPr>
            <a:r>
              <a:rPr lang="en-US" altLang="ja-JP" sz="2000" dirty="0"/>
              <a:t>Main Module</a:t>
            </a:r>
            <a:r>
              <a:rPr lang="ja-JP" altLang="en-US" sz="2000" dirty="0"/>
              <a:t>はゴルフ場がすっぽり入る大きさ</a:t>
            </a:r>
            <a:endParaRPr lang="en-US" altLang="ja-JP" sz="2000" dirty="0"/>
          </a:p>
        </p:txBody>
      </p:sp>
      <p:pic>
        <p:nvPicPr>
          <p:cNvPr id="7" name="コンテンツ プレースホルダー 6"/>
          <p:cNvPicPr>
            <a:picLocks noGrp="1" noChangeAspect="1"/>
          </p:cNvPicPr>
          <p:nvPr>
            <p:ph sz="half" idx="2"/>
          </p:nvPr>
        </p:nvPicPr>
        <p:blipFill>
          <a:blip r:embed="rId2"/>
          <a:stretch>
            <a:fillRect/>
          </a:stretch>
        </p:blipFill>
        <p:spPr>
          <a:xfrm>
            <a:off x="5019291" y="1690688"/>
            <a:ext cx="2796989" cy="2141108"/>
          </a:xfrm>
          <a:prstGeom prst="rect">
            <a:avLst/>
          </a:prstGeom>
        </p:spPr>
      </p:pic>
      <p:pic>
        <p:nvPicPr>
          <p:cNvPr id="10" name="図 9"/>
          <p:cNvPicPr>
            <a:picLocks noChangeAspect="1"/>
          </p:cNvPicPr>
          <p:nvPr/>
        </p:nvPicPr>
        <p:blipFill>
          <a:blip r:embed="rId3"/>
          <a:stretch>
            <a:fillRect/>
          </a:stretch>
        </p:blipFill>
        <p:spPr>
          <a:xfrm>
            <a:off x="5019291" y="4033849"/>
            <a:ext cx="2229058" cy="2247021"/>
          </a:xfrm>
          <a:prstGeom prst="rect">
            <a:avLst/>
          </a:prstGeom>
        </p:spPr>
      </p:pic>
    </p:spTree>
    <p:extLst>
      <p:ext uri="{BB962C8B-B14F-4D97-AF65-F5344CB8AC3E}">
        <p14:creationId xmlns:p14="http://schemas.microsoft.com/office/powerpoint/2010/main" val="30664684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ja-JP" altLang="en-US" dirty="0"/>
              <a:t>レーザー</a:t>
            </a:r>
            <a:r>
              <a:rPr lang="ja-JP" altLang="en-US" dirty="0"/>
              <a:t>離着陸システム</a:t>
            </a:r>
            <a:r>
              <a:rPr lang="en-US" altLang="ja-JP" dirty="0"/>
              <a:t>(2)</a:t>
            </a:r>
            <a:endParaRPr kumimoji="1" lang="ja-JP" altLang="en-US" dirty="0"/>
          </a:p>
        </p:txBody>
      </p:sp>
      <p:sp>
        <p:nvSpPr>
          <p:cNvPr id="6" name="コンテンツ プレースホルダー 5"/>
          <p:cNvSpPr>
            <a:spLocks noGrp="1"/>
          </p:cNvSpPr>
          <p:nvPr>
            <p:ph sz="half" idx="1"/>
          </p:nvPr>
        </p:nvSpPr>
        <p:spPr>
          <a:xfrm>
            <a:off x="234950" y="1825625"/>
            <a:ext cx="3181351" cy="4351338"/>
          </a:xfrm>
        </p:spPr>
        <p:txBody>
          <a:bodyPr/>
          <a:lstStyle/>
          <a:p>
            <a:r>
              <a:rPr kumimoji="1" lang="ja-JP" altLang="en-US" dirty="0"/>
              <a:t>右図に示すようなシステムにより、</a:t>
            </a:r>
            <a:r>
              <a:rPr lang="en-US" altLang="ja-JP" dirty="0"/>
              <a:t>1kg</a:t>
            </a:r>
            <a:r>
              <a:rPr lang="ja-JP" altLang="en-US" dirty="0"/>
              <a:t>あたり</a:t>
            </a:r>
            <a:r>
              <a:rPr lang="en-US" altLang="ja-JP" dirty="0"/>
              <a:t>$550</a:t>
            </a:r>
            <a:r>
              <a:rPr lang="ja-JP" altLang="en-US" dirty="0"/>
              <a:t>の輸送コストを目指す</a:t>
            </a:r>
            <a:endParaRPr kumimoji="1" lang="ja-JP" altLang="en-US" dirty="0"/>
          </a:p>
        </p:txBody>
      </p:sp>
      <p:pic>
        <p:nvPicPr>
          <p:cNvPr id="7" name="コンテンツ プレースホルダー 6"/>
          <p:cNvPicPr>
            <a:picLocks noGrp="1" noChangeAspect="1"/>
          </p:cNvPicPr>
          <p:nvPr>
            <p:ph sz="half" idx="2"/>
          </p:nvPr>
        </p:nvPicPr>
        <p:blipFill>
          <a:blip r:embed="rId2"/>
          <a:stretch>
            <a:fillRect/>
          </a:stretch>
        </p:blipFill>
        <p:spPr>
          <a:xfrm>
            <a:off x="3347863" y="1772816"/>
            <a:ext cx="5600893" cy="4320480"/>
          </a:xfrm>
          <a:prstGeom prst="rect">
            <a:avLst/>
          </a:prstGeom>
        </p:spPr>
      </p:pic>
    </p:spTree>
    <p:extLst>
      <p:ext uri="{BB962C8B-B14F-4D97-AF65-F5344CB8AC3E}">
        <p14:creationId xmlns:p14="http://schemas.microsoft.com/office/powerpoint/2010/main" val="23285084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まとめ</a:t>
            </a:r>
          </a:p>
        </p:txBody>
      </p:sp>
      <p:sp>
        <p:nvSpPr>
          <p:cNvPr id="3" name="コンテンツ プレースホルダー 2"/>
          <p:cNvSpPr>
            <a:spLocks noGrp="1"/>
          </p:cNvSpPr>
          <p:nvPr>
            <p:ph idx="1"/>
          </p:nvPr>
        </p:nvSpPr>
        <p:spPr/>
        <p:txBody>
          <a:bodyPr>
            <a:noAutofit/>
          </a:bodyPr>
          <a:lstStyle/>
          <a:p>
            <a:pPr marL="342900" indent="-342900">
              <a:buFont typeface="Arial" panose="020B0604020202020204" pitchFamily="34" charset="0"/>
              <a:buChar char="•"/>
            </a:pPr>
            <a:r>
              <a:rPr kumimoji="1" lang="en-US" altLang="ja-JP" dirty="0"/>
              <a:t>RP</a:t>
            </a:r>
            <a:r>
              <a:rPr kumimoji="1" lang="ja-JP" altLang="en-US" dirty="0"/>
              <a:t>と</a:t>
            </a:r>
            <a:r>
              <a:rPr kumimoji="1" lang="en-US" altLang="ja-JP" dirty="0"/>
              <a:t>CW</a:t>
            </a:r>
            <a:r>
              <a:rPr kumimoji="1" lang="ja-JP" altLang="en-US" dirty="0"/>
              <a:t>による推進法</a:t>
            </a:r>
            <a:endParaRPr kumimoji="1" lang="en-US" altLang="ja-JP" dirty="0"/>
          </a:p>
          <a:p>
            <a:pPr marL="342900" indent="-342900">
              <a:buFont typeface="Arial" panose="020B0604020202020204" pitchFamily="34" charset="0"/>
              <a:buChar char="•"/>
            </a:pPr>
            <a:r>
              <a:rPr lang="ja-JP" altLang="en-US" dirty="0"/>
              <a:t>利点</a:t>
            </a:r>
            <a:r>
              <a:rPr lang="en-US" altLang="ja-JP" dirty="0"/>
              <a:t>:</a:t>
            </a:r>
            <a:r>
              <a:rPr lang="ja-JP" altLang="en-US" dirty="0"/>
              <a:t>　</a:t>
            </a:r>
            <a:endParaRPr lang="en-US" altLang="ja-JP" dirty="0"/>
          </a:p>
          <a:p>
            <a:r>
              <a:rPr lang="en-US" altLang="ja-JP" dirty="0"/>
              <a:t>	</a:t>
            </a:r>
            <a:r>
              <a:rPr lang="en-US" altLang="ja-JP" dirty="0" err="1"/>
              <a:t>Isp</a:t>
            </a:r>
            <a:r>
              <a:rPr lang="ja-JP" altLang="en-US" dirty="0"/>
              <a:t>大　</a:t>
            </a:r>
            <a:endParaRPr lang="en-US" altLang="ja-JP" dirty="0"/>
          </a:p>
          <a:p>
            <a:r>
              <a:rPr lang="en-US" altLang="ja-JP" dirty="0"/>
              <a:t>	</a:t>
            </a:r>
            <a:r>
              <a:rPr lang="ja-JP" altLang="en-US" dirty="0"/>
              <a:t>構造が簡単</a:t>
            </a:r>
            <a:endParaRPr lang="en-US" altLang="ja-JP" dirty="0"/>
          </a:p>
          <a:p>
            <a:r>
              <a:rPr lang="en-US" altLang="ja-JP" dirty="0"/>
              <a:t>	</a:t>
            </a:r>
          </a:p>
          <a:p>
            <a:pPr marL="342900" indent="-342900">
              <a:buFont typeface="Arial" panose="020B0604020202020204" pitchFamily="34" charset="0"/>
              <a:buChar char="•"/>
            </a:pPr>
            <a:r>
              <a:rPr lang="ja-JP" altLang="en-US" dirty="0"/>
              <a:t>課題</a:t>
            </a:r>
            <a:r>
              <a:rPr lang="en-US" altLang="ja-JP" dirty="0"/>
              <a:t>:</a:t>
            </a:r>
          </a:p>
          <a:p>
            <a:r>
              <a:rPr kumimoji="1" lang="ja-JP" altLang="en-US" dirty="0"/>
              <a:t>　　</a:t>
            </a:r>
            <a:r>
              <a:rPr kumimoji="1" lang="en-US" altLang="ja-JP" dirty="0"/>
              <a:t>	</a:t>
            </a:r>
            <a:r>
              <a:rPr kumimoji="1" lang="ja-JP" altLang="en-US" dirty="0"/>
              <a:t>高出力のレーザーの開発</a:t>
            </a:r>
            <a:endParaRPr kumimoji="1" lang="en-US" altLang="ja-JP" dirty="0"/>
          </a:p>
          <a:p>
            <a:r>
              <a:rPr lang="en-US" altLang="ja-JP" dirty="0"/>
              <a:t>	</a:t>
            </a:r>
            <a:r>
              <a:rPr lang="ja-JP" altLang="en-US" dirty="0"/>
              <a:t>照射精度</a:t>
            </a:r>
            <a:endParaRPr kumimoji="1" lang="en-US" altLang="ja-JP" dirty="0"/>
          </a:p>
          <a:p>
            <a:r>
              <a:rPr lang="ja-JP" altLang="en-US" dirty="0"/>
              <a:t>　　</a:t>
            </a:r>
            <a:endParaRPr lang="en-US" altLang="ja-JP" dirty="0"/>
          </a:p>
          <a:p>
            <a:pPr marL="342900" indent="-342900">
              <a:buFont typeface="Arial" panose="020B0604020202020204" pitchFamily="34" charset="0"/>
              <a:buChar char="•"/>
            </a:pPr>
            <a:r>
              <a:rPr kumimoji="1" lang="ja-JP" altLang="en-US" dirty="0"/>
              <a:t>さまざまな場面での活用が期待されている</a:t>
            </a:r>
            <a:endParaRPr kumimoji="1" lang="en-US" altLang="ja-JP" dirty="0"/>
          </a:p>
          <a:p>
            <a:pPr marL="342900" indent="-342900">
              <a:buFont typeface="Arial" panose="020B0604020202020204" pitchFamily="34" charset="0"/>
              <a:buChar char="•"/>
            </a:pPr>
            <a:endParaRPr kumimoji="1" lang="en-US" altLang="ja-JP" dirty="0"/>
          </a:p>
          <a:p>
            <a:endParaRPr kumimoji="1" lang="en-US" altLang="ja-JP" dirty="0"/>
          </a:p>
        </p:txBody>
      </p:sp>
    </p:spTree>
    <p:extLst>
      <p:ext uri="{BB962C8B-B14F-4D97-AF65-F5344CB8AC3E}">
        <p14:creationId xmlns:p14="http://schemas.microsoft.com/office/powerpoint/2010/main" val="2481259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ja-JP" altLang="en-US" dirty="0"/>
              <a:t>既存の推進方法との比較</a:t>
            </a:r>
          </a:p>
        </p:txBody>
      </p:sp>
      <p:sp>
        <p:nvSpPr>
          <p:cNvPr id="3" name="コンテンツ プレースホルダー 2"/>
          <p:cNvSpPr>
            <a:spLocks noGrp="1"/>
          </p:cNvSpPr>
          <p:nvPr>
            <p:ph idx="1"/>
          </p:nvPr>
        </p:nvSpPr>
        <p:spPr/>
        <p:txBody>
          <a:bodyPr>
            <a:normAutofit/>
          </a:bodyPr>
          <a:lstStyle/>
          <a:p>
            <a:r>
              <a:rPr lang="ja-JP" altLang="en-US" dirty="0"/>
              <a:t>エネルギー源の搭載が不要</a:t>
            </a:r>
            <a:endParaRPr lang="en-US" altLang="ja-JP" dirty="0"/>
          </a:p>
          <a:p>
            <a:pPr marL="457200" lvl="1" indent="0">
              <a:buNone/>
            </a:pPr>
            <a:r>
              <a:rPr kumimoji="1" lang="en-US" altLang="ja-JP" b="1" dirty="0"/>
              <a:t>	</a:t>
            </a:r>
          </a:p>
          <a:p>
            <a:pPr marL="457200" lvl="1" indent="0">
              <a:buNone/>
            </a:pPr>
            <a:r>
              <a:rPr kumimoji="1" lang="ja-JP" altLang="en-US" b="1" dirty="0"/>
              <a:t>宇宙機以外の場所から遠隔的にエネルギーを補給</a:t>
            </a:r>
            <a:endParaRPr kumimoji="1" lang="en-US" altLang="ja-JP" b="1" dirty="0"/>
          </a:p>
          <a:p>
            <a:pPr marL="457200" lvl="1" indent="0">
              <a:buNone/>
            </a:pPr>
            <a:r>
              <a:rPr kumimoji="1" lang="ja-JP" altLang="en-US" b="1" dirty="0"/>
              <a:t>推進に必要なエネルギー源を宇宙機が携帯する必要がない</a:t>
            </a:r>
            <a:endParaRPr lang="en-US" altLang="ja-JP" b="1" dirty="0"/>
          </a:p>
          <a:p>
            <a:pPr marL="457200" lvl="1" indent="0">
              <a:buNone/>
            </a:pPr>
            <a:endParaRPr kumimoji="1" lang="en-US" altLang="ja-JP" b="1" dirty="0"/>
          </a:p>
          <a:p>
            <a:r>
              <a:rPr lang="ja-JP" altLang="en-US" dirty="0"/>
              <a:t>構造が簡素</a:t>
            </a:r>
            <a:endParaRPr lang="en-US" altLang="ja-JP" dirty="0"/>
          </a:p>
          <a:p>
            <a:pPr lvl="1"/>
            <a:endParaRPr kumimoji="1" lang="en-US" altLang="ja-JP" b="1" dirty="0"/>
          </a:p>
          <a:p>
            <a:pPr marL="457200" lvl="1" indent="0">
              <a:buNone/>
            </a:pPr>
            <a:r>
              <a:rPr kumimoji="1" lang="ja-JP" altLang="en-US" b="1" dirty="0"/>
              <a:t>複雑な推進システムが不要</a:t>
            </a:r>
            <a:endParaRPr kumimoji="1" lang="en-US" altLang="ja-JP" b="1" dirty="0"/>
          </a:p>
          <a:p>
            <a:pPr marL="457200" lvl="1" indent="0">
              <a:buNone/>
            </a:pPr>
            <a:endParaRPr kumimoji="1" lang="en-US" altLang="ja-JP" b="1" dirty="0"/>
          </a:p>
          <a:p>
            <a:pPr marL="457200" lvl="1" indent="0">
              <a:buNone/>
            </a:pPr>
            <a:endParaRPr lang="en-US" altLang="ja-JP" b="1" dirty="0"/>
          </a:p>
          <a:p>
            <a:pPr marL="457200" lvl="1" indent="0">
              <a:buNone/>
            </a:pPr>
            <a:endParaRPr kumimoji="1" lang="en-US" altLang="ja-JP" b="1" dirty="0"/>
          </a:p>
          <a:p>
            <a:endParaRPr kumimoji="1" lang="ja-JP" altLang="en-US" dirty="0"/>
          </a:p>
        </p:txBody>
      </p:sp>
    </p:spTree>
    <p:extLst>
      <p:ext uri="{BB962C8B-B14F-4D97-AF65-F5344CB8AC3E}">
        <p14:creationId xmlns:p14="http://schemas.microsoft.com/office/powerpoint/2010/main" val="3228776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4544" y="116632"/>
            <a:ext cx="8352928" cy="1325563"/>
          </a:xfrm>
        </p:spPr>
        <p:txBody>
          <a:bodyPr>
            <a:normAutofit/>
          </a:bodyPr>
          <a:lstStyle/>
          <a:p>
            <a:pPr algn="ctr"/>
            <a:r>
              <a:rPr kumimoji="1" lang="en-US" altLang="ja-JP" b="1" dirty="0"/>
              <a:t>CW(Continuous Wave)</a:t>
            </a:r>
            <a:r>
              <a:rPr kumimoji="1" lang="ja-JP" altLang="en-US" b="1" dirty="0"/>
              <a:t>と</a:t>
            </a:r>
            <a:br>
              <a:rPr kumimoji="1" lang="en-US" altLang="ja-JP" b="1" dirty="0"/>
            </a:br>
            <a:r>
              <a:rPr lang="en-US" altLang="ja-JP" b="1" dirty="0"/>
              <a:t>			RP(Repetitively Pulsed)</a:t>
            </a:r>
            <a:endParaRPr kumimoji="1" lang="ja-JP" altLang="en-US" b="1" dirty="0"/>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83122" y="1690688"/>
            <a:ext cx="3571875" cy="3333750"/>
          </a:xfrm>
        </p:spPr>
      </p:pic>
      <p:sp>
        <p:nvSpPr>
          <p:cNvPr id="6" name="テキスト ボックス 5"/>
          <p:cNvSpPr txBox="1"/>
          <p:nvPr/>
        </p:nvSpPr>
        <p:spPr>
          <a:xfrm>
            <a:off x="1655570" y="4808994"/>
            <a:ext cx="7051930" cy="215444"/>
          </a:xfrm>
          <a:prstGeom prst="rect">
            <a:avLst/>
          </a:prstGeom>
          <a:noFill/>
        </p:spPr>
        <p:txBody>
          <a:bodyPr wrap="none" rtlCol="0">
            <a:spAutoFit/>
          </a:bodyPr>
          <a:lstStyle/>
          <a:p>
            <a:r>
              <a:rPr lang="ja-JP" altLang="en-US" sz="800" dirty="0">
                <a:solidFill>
                  <a:prstClr val="black"/>
                </a:solidFill>
              </a:rPr>
              <a:t>株式会社音響　「連続波発振とパルス発振動作」</a:t>
            </a:r>
            <a:r>
              <a:rPr lang="en-US" altLang="ja-JP" sz="800" dirty="0">
                <a:solidFill>
                  <a:prstClr val="black"/>
                </a:solidFill>
                <a:hlinkClick r:id="rId3"/>
              </a:rPr>
              <a:t>http://optipedia.info/lsource-index/laser-index/zero_laser/what_laser/operation-2/</a:t>
            </a:r>
            <a:r>
              <a:rPr lang="ja-JP" altLang="en-US" sz="800" dirty="0">
                <a:solidFill>
                  <a:prstClr val="black"/>
                </a:solidFill>
              </a:rPr>
              <a:t>より図を引用</a:t>
            </a:r>
          </a:p>
        </p:txBody>
      </p:sp>
      <p:sp>
        <p:nvSpPr>
          <p:cNvPr id="7" name="テキスト ボックス 6"/>
          <p:cNvSpPr txBox="1"/>
          <p:nvPr/>
        </p:nvSpPr>
        <p:spPr>
          <a:xfrm>
            <a:off x="1619672" y="5462338"/>
            <a:ext cx="6712094" cy="400110"/>
          </a:xfrm>
          <a:prstGeom prst="rect">
            <a:avLst/>
          </a:prstGeom>
          <a:noFill/>
        </p:spPr>
        <p:txBody>
          <a:bodyPr wrap="none" rtlCol="0">
            <a:spAutoFit/>
          </a:bodyPr>
          <a:lstStyle/>
          <a:p>
            <a:r>
              <a:rPr lang="en-US" altLang="ja-JP" sz="2000" b="1" dirty="0">
                <a:solidFill>
                  <a:prstClr val="black"/>
                </a:solidFill>
              </a:rPr>
              <a:t>RP</a:t>
            </a:r>
            <a:r>
              <a:rPr lang="ja-JP" altLang="en-US" sz="2000" b="1" dirty="0">
                <a:solidFill>
                  <a:prstClr val="black"/>
                </a:solidFill>
              </a:rPr>
              <a:t>は</a:t>
            </a:r>
            <a:r>
              <a:rPr lang="en-US" altLang="ja-JP" sz="2000" b="1" dirty="0">
                <a:solidFill>
                  <a:prstClr val="black"/>
                </a:solidFill>
              </a:rPr>
              <a:t>CW</a:t>
            </a:r>
            <a:r>
              <a:rPr lang="ja-JP" altLang="en-US" sz="2000" b="1" dirty="0">
                <a:solidFill>
                  <a:prstClr val="black"/>
                </a:solidFill>
              </a:rPr>
              <a:t>と比べてパルス発振した瞬間のエネルギーが大きい</a:t>
            </a:r>
          </a:p>
        </p:txBody>
      </p:sp>
    </p:spTree>
    <p:extLst>
      <p:ext uri="{BB962C8B-B14F-4D97-AF65-F5344CB8AC3E}">
        <p14:creationId xmlns:p14="http://schemas.microsoft.com/office/powerpoint/2010/main" val="1369789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ctr"/>
            <a:r>
              <a:rPr kumimoji="1" lang="en-US" altLang="ja-JP" dirty="0"/>
              <a:t>RP</a:t>
            </a:r>
            <a:r>
              <a:rPr kumimoji="1" lang="ja-JP" altLang="en-US" dirty="0"/>
              <a:t>レーザー推進の原理</a:t>
            </a:r>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09700" y="2053431"/>
            <a:ext cx="5715000" cy="3771900"/>
          </a:xfrm>
        </p:spPr>
      </p:pic>
      <p:sp>
        <p:nvSpPr>
          <p:cNvPr id="6" name="テキスト ボックス 5"/>
          <p:cNvSpPr txBox="1"/>
          <p:nvPr/>
        </p:nvSpPr>
        <p:spPr>
          <a:xfrm>
            <a:off x="309478" y="6127234"/>
            <a:ext cx="8650445" cy="369332"/>
          </a:xfrm>
          <a:prstGeom prst="rect">
            <a:avLst/>
          </a:prstGeom>
          <a:noFill/>
        </p:spPr>
        <p:txBody>
          <a:bodyPr wrap="none" rtlCol="0">
            <a:spAutoFit/>
          </a:bodyPr>
          <a:lstStyle/>
          <a:p>
            <a:pPr algn="ctr"/>
            <a:r>
              <a:rPr lang="ja-JP" altLang="en-US" dirty="0">
                <a:solidFill>
                  <a:prstClr val="black"/>
                </a:solidFill>
              </a:rPr>
              <a:t>小紫研究室のホームページ </a:t>
            </a:r>
            <a:r>
              <a:rPr lang="en-US" altLang="ja-JP" dirty="0">
                <a:solidFill>
                  <a:prstClr val="black"/>
                </a:solidFill>
                <a:hlinkClick r:id="rId3"/>
              </a:rPr>
              <a:t>http://www.al.t.u-tokyo.ac.jp/rpl/rpinfo.html</a:t>
            </a:r>
            <a:r>
              <a:rPr lang="en-US" altLang="ja-JP" dirty="0">
                <a:solidFill>
                  <a:prstClr val="black"/>
                </a:solidFill>
              </a:rPr>
              <a:t> </a:t>
            </a:r>
            <a:r>
              <a:rPr lang="ja-JP" altLang="en-US" dirty="0">
                <a:solidFill>
                  <a:prstClr val="black"/>
                </a:solidFill>
              </a:rPr>
              <a:t>より図を引用</a:t>
            </a:r>
          </a:p>
        </p:txBody>
      </p:sp>
    </p:spTree>
    <p:extLst>
      <p:ext uri="{BB962C8B-B14F-4D97-AF65-F5344CB8AC3E}">
        <p14:creationId xmlns:p14="http://schemas.microsoft.com/office/powerpoint/2010/main" val="2334496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251520" y="116632"/>
            <a:ext cx="8333179" cy="1077218"/>
          </a:xfrm>
          <a:prstGeom prst="rect">
            <a:avLst/>
          </a:prstGeom>
          <a:noFill/>
        </p:spPr>
        <p:txBody>
          <a:bodyPr wrap="none" rtlCol="0">
            <a:spAutoFit/>
          </a:bodyPr>
          <a:lstStyle/>
          <a:p>
            <a:r>
              <a:rPr lang="ja-JP" altLang="en-US" sz="3200" b="1" dirty="0">
                <a:solidFill>
                  <a:srgbClr val="FF0000"/>
                </a:solidFill>
              </a:rPr>
              <a:t>連続発振レーザー推進</a:t>
            </a:r>
            <a:endParaRPr lang="en-US" altLang="ja-JP" sz="3200" b="1" dirty="0">
              <a:solidFill>
                <a:srgbClr val="FF0000"/>
              </a:solidFill>
            </a:endParaRPr>
          </a:p>
          <a:p>
            <a:r>
              <a:rPr lang="en-US" altLang="ja-JP" sz="3200" b="1" dirty="0">
                <a:solidFill>
                  <a:srgbClr val="FF0000"/>
                </a:solidFill>
              </a:rPr>
              <a:t>		</a:t>
            </a:r>
            <a:r>
              <a:rPr lang="ja-JP" altLang="en-US" sz="3200" b="1" dirty="0">
                <a:solidFill>
                  <a:srgbClr val="FF0000"/>
                </a:solidFill>
              </a:rPr>
              <a:t>（</a:t>
            </a:r>
            <a:r>
              <a:rPr lang="en-US" altLang="ja-JP" sz="3200" b="1" dirty="0">
                <a:solidFill>
                  <a:srgbClr val="FF0000"/>
                </a:solidFill>
              </a:rPr>
              <a:t>Continuous Wave Laser</a:t>
            </a:r>
            <a:r>
              <a:rPr lang="ja-JP" altLang="en-US" sz="3200" b="1" dirty="0">
                <a:solidFill>
                  <a:srgbClr val="FF0000"/>
                </a:solidFill>
              </a:rPr>
              <a:t> </a:t>
            </a:r>
            <a:r>
              <a:rPr lang="en-US" altLang="ja-JP" sz="3200" b="1" dirty="0">
                <a:solidFill>
                  <a:srgbClr val="FF0000"/>
                </a:solidFill>
              </a:rPr>
              <a:t>Propulsion</a:t>
            </a:r>
            <a:r>
              <a:rPr lang="ja-JP" altLang="en-US" sz="3200" b="1" dirty="0">
                <a:solidFill>
                  <a:srgbClr val="FF0000"/>
                </a:solidFill>
              </a:rPr>
              <a:t>）</a:t>
            </a:r>
            <a:endParaRPr kumimoji="1" lang="ja-JP" altLang="en-US" sz="3200" b="1" dirty="0">
              <a:solidFill>
                <a:srgbClr val="FF0000"/>
              </a:solidFill>
            </a:endParaRPr>
          </a:p>
        </p:txBody>
      </p:sp>
      <p:sp>
        <p:nvSpPr>
          <p:cNvPr id="6" name="テキスト ボックス 5"/>
          <p:cNvSpPr txBox="1"/>
          <p:nvPr/>
        </p:nvSpPr>
        <p:spPr>
          <a:xfrm>
            <a:off x="15737" y="1187005"/>
            <a:ext cx="8948751" cy="1938992"/>
          </a:xfrm>
          <a:prstGeom prst="rect">
            <a:avLst/>
          </a:prstGeom>
          <a:noFill/>
        </p:spPr>
        <p:txBody>
          <a:bodyPr wrap="square" rtlCol="0">
            <a:spAutoFit/>
          </a:bodyPr>
          <a:lstStyle/>
          <a:p>
            <a:r>
              <a:rPr kumimoji="1" lang="ja-JP" altLang="en-US" sz="2000" b="1" dirty="0"/>
              <a:t>・レーザー光線を推進剤ガス中に集光し、エネルギーをガスに吸収させる</a:t>
            </a:r>
            <a:endParaRPr kumimoji="1" lang="en-US" altLang="ja-JP" sz="2000" b="1" dirty="0"/>
          </a:p>
          <a:p>
            <a:r>
              <a:rPr lang="ja-JP" altLang="en-US" sz="2000" b="1" dirty="0"/>
              <a:t>・定常推進剤流中ではレーザー維持プラズマ</a:t>
            </a:r>
            <a:r>
              <a:rPr lang="en-US" altLang="ja-JP" sz="2000" b="1" dirty="0"/>
              <a:t>(Laser Sustained Plasma)</a:t>
            </a:r>
            <a:r>
              <a:rPr lang="ja-JP" altLang="en-US" sz="2000" b="1" dirty="0"/>
              <a:t>が形成される</a:t>
            </a:r>
            <a:endParaRPr lang="en-US" altLang="ja-JP" sz="2000" b="1" dirty="0"/>
          </a:p>
          <a:p>
            <a:r>
              <a:rPr kumimoji="1" lang="ja-JP" altLang="en-US" sz="2000" b="1" dirty="0"/>
              <a:t>・この</a:t>
            </a:r>
            <a:r>
              <a:rPr kumimoji="1" lang="en-US" altLang="ja-JP" sz="2000" b="1" dirty="0"/>
              <a:t>LSP</a:t>
            </a:r>
            <a:r>
              <a:rPr kumimoji="1" lang="ja-JP" altLang="en-US" sz="2000" b="1" dirty="0"/>
              <a:t>は逆制動輻射過程により効率よくレーザー光を吸収し、熱エネルギーに変換</a:t>
            </a:r>
            <a:endParaRPr kumimoji="1" lang="en-US" altLang="ja-JP" sz="2000" b="1" dirty="0"/>
          </a:p>
          <a:p>
            <a:r>
              <a:rPr lang="ja-JP" altLang="en-US" sz="2000" b="1" dirty="0"/>
              <a:t>・高温のガスは最終的にラバールノズルにより加速されて推力となる</a:t>
            </a:r>
            <a:r>
              <a:rPr lang="ja-JP" altLang="en-US" b="1" dirty="0"/>
              <a:t>。</a:t>
            </a:r>
            <a:endParaRPr kumimoji="1" lang="ja-JP" altLang="en-US" b="1" dirty="0"/>
          </a:p>
        </p:txBody>
      </p:sp>
      <p:pic>
        <p:nvPicPr>
          <p:cNvPr id="1027" name="Picture 3" descr="C:\Users\konatsu\Documents\宇宙工学演習資料\北海道大学LSP概念図のスクリーンショト.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2855" y="3293240"/>
            <a:ext cx="5375409" cy="3232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9167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395536" y="692696"/>
            <a:ext cx="8424936" cy="3416320"/>
          </a:xfrm>
          <a:prstGeom prst="rect">
            <a:avLst/>
          </a:prstGeom>
          <a:noFill/>
        </p:spPr>
        <p:txBody>
          <a:bodyPr wrap="square" rtlCol="0">
            <a:spAutoFit/>
          </a:bodyPr>
          <a:lstStyle/>
          <a:p>
            <a:r>
              <a:rPr lang="ja-JP" altLang="en-US" sz="3600" b="1" dirty="0"/>
              <a:t>“熱”</a:t>
            </a:r>
            <a:endParaRPr lang="en-US" altLang="ja-JP" sz="3600" b="1" dirty="0"/>
          </a:p>
          <a:p>
            <a:r>
              <a:rPr lang="ja-JP" altLang="en-US" sz="3600" b="1" dirty="0"/>
              <a:t>１．レーザー光→熱エネルギー</a:t>
            </a:r>
            <a:endParaRPr lang="en-US" altLang="ja-JP" sz="3600" b="1" dirty="0"/>
          </a:p>
          <a:p>
            <a:r>
              <a:rPr lang="ja-JP" altLang="en-US" sz="3600" b="1" dirty="0"/>
              <a:t>（逆制動輻射過程）</a:t>
            </a:r>
            <a:endParaRPr lang="en-US" altLang="ja-JP" sz="3600" b="1" dirty="0"/>
          </a:p>
          <a:p>
            <a:r>
              <a:rPr lang="ja-JP" altLang="en-US" sz="3600" b="1" dirty="0"/>
              <a:t>２．</a:t>
            </a:r>
            <a:r>
              <a:rPr kumimoji="1" lang="en-US" altLang="ja-JP" sz="3600" b="1" dirty="0"/>
              <a:t>LSP</a:t>
            </a:r>
            <a:r>
              <a:rPr kumimoji="1" lang="ja-JP" altLang="en-US" sz="3600" b="1" dirty="0"/>
              <a:t>から推進剤への熱伝導</a:t>
            </a:r>
            <a:endParaRPr kumimoji="1" lang="en-US" altLang="ja-JP" sz="3600" b="1" dirty="0"/>
          </a:p>
          <a:p>
            <a:r>
              <a:rPr kumimoji="1" lang="ja-JP" altLang="en-US" sz="3600" b="1" dirty="0"/>
              <a:t>（電子熱伝導、熱輻射）</a:t>
            </a:r>
            <a:endParaRPr kumimoji="1" lang="en-US" altLang="ja-JP" sz="3600" b="1" dirty="0"/>
          </a:p>
          <a:p>
            <a:r>
              <a:rPr lang="ja-JP" altLang="en-US" sz="3600" b="1" dirty="0"/>
              <a:t>３．</a:t>
            </a:r>
            <a:r>
              <a:rPr lang="en-US" altLang="ja-JP" sz="3600" b="1" dirty="0"/>
              <a:t>LSP</a:t>
            </a:r>
            <a:r>
              <a:rPr lang="ja-JP" altLang="en-US" sz="3600" b="1" dirty="0"/>
              <a:t>や推進剤→圧力容器への熱輻射</a:t>
            </a:r>
            <a:endParaRPr lang="en-US" altLang="ja-JP" sz="3600" b="1" dirty="0"/>
          </a:p>
        </p:txBody>
      </p:sp>
      <p:sp>
        <p:nvSpPr>
          <p:cNvPr id="6" name="テキスト ボックス 5"/>
          <p:cNvSpPr txBox="1"/>
          <p:nvPr/>
        </p:nvSpPr>
        <p:spPr>
          <a:xfrm>
            <a:off x="539552" y="4233862"/>
            <a:ext cx="8008924" cy="1477328"/>
          </a:xfrm>
          <a:prstGeom prst="rect">
            <a:avLst/>
          </a:prstGeom>
          <a:noFill/>
        </p:spPr>
        <p:txBody>
          <a:bodyPr wrap="none" rtlCol="0">
            <a:spAutoFit/>
          </a:bodyPr>
          <a:lstStyle/>
          <a:p>
            <a:r>
              <a:rPr kumimoji="1" lang="ja-JP" altLang="en-US" dirty="0"/>
              <a:t>参考文献</a:t>
            </a:r>
            <a:endParaRPr kumimoji="1" lang="en-US" altLang="ja-JP" dirty="0"/>
          </a:p>
          <a:p>
            <a:r>
              <a:rPr lang="ja-JP" altLang="en-US" dirty="0"/>
              <a:t>・</a:t>
            </a:r>
            <a:r>
              <a:rPr lang="en-US" altLang="ja-JP" dirty="0"/>
              <a:t>『</a:t>
            </a:r>
            <a:r>
              <a:rPr lang="ja-JP" altLang="en-US" dirty="0"/>
              <a:t>電気推進ロケット入門</a:t>
            </a:r>
            <a:r>
              <a:rPr lang="en-US" altLang="ja-JP" dirty="0"/>
              <a:t>』</a:t>
            </a:r>
            <a:r>
              <a:rPr lang="ja-JP" altLang="en-US" dirty="0"/>
              <a:t>栗木恭一</a:t>
            </a:r>
            <a:r>
              <a:rPr lang="en-US" altLang="ja-JP" dirty="0"/>
              <a:t>,</a:t>
            </a:r>
            <a:r>
              <a:rPr lang="ja-JP" altLang="en-US" dirty="0"/>
              <a:t>荒川義博</a:t>
            </a:r>
            <a:r>
              <a:rPr lang="en-US" altLang="ja-JP" dirty="0"/>
              <a:t>[</a:t>
            </a:r>
            <a:r>
              <a:rPr lang="ja-JP" altLang="en-US" dirty="0"/>
              <a:t>編</a:t>
            </a:r>
            <a:r>
              <a:rPr lang="en-US" altLang="ja-JP" dirty="0"/>
              <a:t>](2003)</a:t>
            </a:r>
            <a:r>
              <a:rPr lang="ja-JP" altLang="en-US" dirty="0"/>
              <a:t>東京大学出版会</a:t>
            </a:r>
            <a:endParaRPr kumimoji="1" lang="en-US" altLang="ja-JP" dirty="0"/>
          </a:p>
          <a:p>
            <a:r>
              <a:rPr lang="ja-JP" altLang="en-US" dirty="0"/>
              <a:t>・</a:t>
            </a:r>
            <a:r>
              <a:rPr lang="zh-CN" altLang="en-US" dirty="0"/>
              <a:t>田住</a:t>
            </a:r>
            <a:r>
              <a:rPr lang="en-US" altLang="zh-CN" dirty="0"/>
              <a:t>, </a:t>
            </a:r>
            <a:r>
              <a:rPr lang="zh-CN" altLang="en-US" dirty="0"/>
              <a:t>正弘</a:t>
            </a:r>
            <a:r>
              <a:rPr lang="en-US" altLang="zh-CN" dirty="0" err="1"/>
              <a:t>;</a:t>
            </a:r>
            <a:r>
              <a:rPr lang="zh-CN" altLang="en-US" dirty="0"/>
              <a:t>伊藤</a:t>
            </a:r>
            <a:r>
              <a:rPr lang="en-US" altLang="zh-CN" dirty="0"/>
              <a:t>, </a:t>
            </a:r>
            <a:r>
              <a:rPr lang="zh-CN" altLang="en-US" dirty="0"/>
              <a:t>献一</a:t>
            </a:r>
            <a:r>
              <a:rPr lang="ja-JP" altLang="en-US" dirty="0"/>
              <a:t>：</a:t>
            </a:r>
            <a:r>
              <a:rPr lang="zh-CN" altLang="en-US" dirty="0"/>
              <a:t>北海道大學工學部研究報告 </a:t>
            </a:r>
            <a:r>
              <a:rPr lang="en-US" altLang="zh-CN" dirty="0"/>
              <a:t>= Bulletin of the Faculty of</a:t>
            </a:r>
          </a:p>
          <a:p>
            <a:r>
              <a:rPr lang="en-US" altLang="zh-CN" dirty="0"/>
              <a:t>Engineering, Hokkaido University</a:t>
            </a:r>
            <a:r>
              <a:rPr lang="ja-JP" altLang="en-US" dirty="0"/>
              <a:t>　</a:t>
            </a:r>
            <a:r>
              <a:rPr lang="en-US" altLang="zh-CN" dirty="0"/>
              <a:t>(1988-12-27),p.15-21</a:t>
            </a:r>
          </a:p>
          <a:p>
            <a:r>
              <a:rPr kumimoji="1" lang="ja-JP" altLang="en-US" dirty="0"/>
              <a:t>・</a:t>
            </a:r>
            <a:r>
              <a:rPr kumimoji="1" lang="en-US" altLang="ja-JP" dirty="0"/>
              <a:t>『</a:t>
            </a:r>
            <a:r>
              <a:rPr kumimoji="1" lang="ja-JP" altLang="en-US" dirty="0"/>
              <a:t>ファインマン物理学</a:t>
            </a:r>
            <a:r>
              <a:rPr kumimoji="1" lang="en-US" altLang="ja-JP" dirty="0"/>
              <a:t>Ⅱ』</a:t>
            </a:r>
            <a:r>
              <a:rPr kumimoji="1" lang="ja-JP" altLang="en-US" dirty="0"/>
              <a:t>ファインマン</a:t>
            </a:r>
            <a:r>
              <a:rPr lang="en-US" altLang="ja-JP" dirty="0"/>
              <a:t>,</a:t>
            </a:r>
            <a:r>
              <a:rPr kumimoji="1" lang="ja-JP" altLang="en-US" dirty="0"/>
              <a:t>レイトン</a:t>
            </a:r>
            <a:r>
              <a:rPr lang="en-US" altLang="ja-JP" dirty="0"/>
              <a:t>,</a:t>
            </a:r>
            <a:r>
              <a:rPr kumimoji="1" lang="ja-JP" altLang="en-US" dirty="0"/>
              <a:t>サンズ</a:t>
            </a:r>
            <a:r>
              <a:rPr kumimoji="1" lang="en-US" altLang="ja-JP" dirty="0"/>
              <a:t>(1968)</a:t>
            </a:r>
            <a:r>
              <a:rPr kumimoji="1" lang="ja-JP" altLang="en-US" dirty="0"/>
              <a:t>岩波書店</a:t>
            </a:r>
            <a:r>
              <a:rPr kumimoji="1" lang="en-US" altLang="ja-JP" dirty="0"/>
              <a:t>,</a:t>
            </a:r>
            <a:r>
              <a:rPr kumimoji="1" lang="ja-JP" altLang="en-US" dirty="0"/>
              <a:t>第</a:t>
            </a:r>
            <a:r>
              <a:rPr kumimoji="1" lang="en-US" altLang="ja-JP" dirty="0"/>
              <a:t>9</a:t>
            </a:r>
            <a:r>
              <a:rPr kumimoji="1" lang="ja-JP" altLang="en-US" dirty="0"/>
              <a:t>章</a:t>
            </a:r>
            <a:r>
              <a:rPr kumimoji="1" lang="en-US" altLang="ja-JP" dirty="0"/>
              <a:t>5</a:t>
            </a:r>
            <a:r>
              <a:rPr kumimoji="1" lang="ja-JP" altLang="en-US" dirty="0"/>
              <a:t>節</a:t>
            </a:r>
          </a:p>
        </p:txBody>
      </p:sp>
    </p:spTree>
    <p:extLst>
      <p:ext uri="{BB962C8B-B14F-4D97-AF65-F5344CB8AC3E}">
        <p14:creationId xmlns:p14="http://schemas.microsoft.com/office/powerpoint/2010/main" val="3109924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レーザー推進　歴史</a:t>
            </a:r>
          </a:p>
        </p:txBody>
      </p:sp>
      <p:sp>
        <p:nvSpPr>
          <p:cNvPr id="5" name="コンテンツ プレースホルダー 4"/>
          <p:cNvSpPr>
            <a:spLocks noGrp="1"/>
          </p:cNvSpPr>
          <p:nvPr>
            <p:ph idx="1"/>
          </p:nvPr>
        </p:nvSpPr>
        <p:spPr/>
        <p:txBody>
          <a:bodyPr/>
          <a:lstStyle/>
          <a:p>
            <a:r>
              <a:rPr kumimoji="1" lang="en-US" altLang="ja-JP" dirty="0"/>
              <a:t>1972</a:t>
            </a:r>
            <a:r>
              <a:rPr kumimoji="1" lang="ja-JP" altLang="en-US" dirty="0"/>
              <a:t>年</a:t>
            </a:r>
            <a:endParaRPr kumimoji="1" lang="en-US" altLang="ja-JP" dirty="0"/>
          </a:p>
          <a:p>
            <a:pPr marL="0" indent="0">
              <a:buNone/>
            </a:pPr>
            <a:r>
              <a:rPr lang="ja-JP" altLang="en-US" dirty="0"/>
              <a:t>　レーザー推進の提唱</a:t>
            </a:r>
            <a:r>
              <a:rPr lang="en-US" altLang="ja-JP" dirty="0"/>
              <a:t>(</a:t>
            </a:r>
            <a:r>
              <a:rPr lang="en-US" altLang="ja-JP" dirty="0" err="1"/>
              <a:t>Kantrovitz</a:t>
            </a:r>
            <a:r>
              <a:rPr lang="ja-JP" altLang="en-US" dirty="0"/>
              <a:t>博士</a:t>
            </a:r>
            <a:r>
              <a:rPr lang="en-US" altLang="ja-JP" dirty="0"/>
              <a:t>)</a:t>
            </a:r>
          </a:p>
          <a:p>
            <a:r>
              <a:rPr kumimoji="1" lang="en-US" altLang="ja-JP" dirty="0"/>
              <a:t>~1980</a:t>
            </a:r>
            <a:r>
              <a:rPr kumimoji="1" lang="ja-JP" altLang="en-US" dirty="0"/>
              <a:t>年</a:t>
            </a:r>
            <a:endParaRPr kumimoji="1" lang="en-US" altLang="ja-JP" dirty="0"/>
          </a:p>
          <a:p>
            <a:pPr marL="0" indent="0">
              <a:buNone/>
            </a:pPr>
            <a:r>
              <a:rPr lang="ja-JP" altLang="en-US" dirty="0"/>
              <a:t>　プレートタイプのレーザー推進機の発明</a:t>
            </a:r>
            <a:endParaRPr lang="en-US" altLang="ja-JP" dirty="0"/>
          </a:p>
          <a:p>
            <a:r>
              <a:rPr kumimoji="1" lang="en-US" altLang="ja-JP" dirty="0"/>
              <a:t>2000</a:t>
            </a:r>
            <a:r>
              <a:rPr kumimoji="1" lang="ja-JP" altLang="en-US" dirty="0"/>
              <a:t>年</a:t>
            </a:r>
            <a:endParaRPr kumimoji="1" lang="en-US" altLang="ja-JP" dirty="0"/>
          </a:p>
          <a:p>
            <a:pPr marL="0" indent="0">
              <a:buNone/>
            </a:pPr>
            <a:r>
              <a:rPr lang="ja-JP" altLang="en-US" dirty="0"/>
              <a:t>　デモンストレーション</a:t>
            </a:r>
            <a:r>
              <a:rPr lang="en-US" altLang="ja-JP" dirty="0"/>
              <a:t>(CO2</a:t>
            </a:r>
            <a:r>
              <a:rPr lang="ja-JP" altLang="en-US" dirty="0"/>
              <a:t>レーザー</a:t>
            </a:r>
            <a:r>
              <a:rPr lang="en-US" altLang="ja-JP" dirty="0"/>
              <a:t>, 10kw, 71m, </a:t>
            </a:r>
            <a:r>
              <a:rPr lang="ja-JP" altLang="en-US" dirty="0"/>
              <a:t>米</a:t>
            </a:r>
            <a:r>
              <a:rPr lang="en-US" altLang="ja-JP" dirty="0"/>
              <a:t>)</a:t>
            </a:r>
            <a:endParaRPr kumimoji="1" lang="ja-JP" altLang="en-US" dirty="0"/>
          </a:p>
        </p:txBody>
      </p:sp>
      <p:sp>
        <p:nvSpPr>
          <p:cNvPr id="6" name="テキスト ボックス 5"/>
          <p:cNvSpPr txBox="1"/>
          <p:nvPr/>
        </p:nvSpPr>
        <p:spPr>
          <a:xfrm>
            <a:off x="4164777" y="6211669"/>
            <a:ext cx="4824536" cy="646331"/>
          </a:xfrm>
          <a:prstGeom prst="rect">
            <a:avLst/>
          </a:prstGeom>
          <a:noFill/>
        </p:spPr>
        <p:txBody>
          <a:bodyPr wrap="square" rtlCol="0">
            <a:spAutoFit/>
          </a:bodyPr>
          <a:lstStyle/>
          <a:p>
            <a:r>
              <a:rPr lang="en-US" altLang="ja-JP" dirty="0">
                <a:hlinkClick r:id="rId2"/>
              </a:rPr>
              <a:t>http://www.al.t.u-tokyo.ac.jp/rpl/rpinfo.html#6</a:t>
            </a:r>
            <a:endParaRPr lang="en-US" altLang="ja-JP" dirty="0"/>
          </a:p>
          <a:p>
            <a:endParaRPr kumimoji="1" lang="ja-JP" altLang="en-US" dirty="0"/>
          </a:p>
        </p:txBody>
      </p:sp>
    </p:spTree>
    <p:extLst>
      <p:ext uri="{BB962C8B-B14F-4D97-AF65-F5344CB8AC3E}">
        <p14:creationId xmlns:p14="http://schemas.microsoft.com/office/powerpoint/2010/main" val="3839715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レーザー推進の研究例</a:t>
            </a:r>
          </a:p>
        </p:txBody>
      </p:sp>
      <p:sp>
        <p:nvSpPr>
          <p:cNvPr id="3" name="コンテンツ プレースホルダー 2"/>
          <p:cNvSpPr>
            <a:spLocks noGrp="1"/>
          </p:cNvSpPr>
          <p:nvPr>
            <p:ph idx="1"/>
          </p:nvPr>
        </p:nvSpPr>
        <p:spPr>
          <a:xfrm>
            <a:off x="467544" y="1988840"/>
            <a:ext cx="8229600" cy="4525963"/>
          </a:xfrm>
        </p:spPr>
        <p:txBody>
          <a:bodyPr/>
          <a:lstStyle/>
          <a:p>
            <a:r>
              <a:rPr kumimoji="1" lang="ja-JP" altLang="en-US" u="sng" dirty="0"/>
              <a:t>宇宙デブリ除去</a:t>
            </a:r>
            <a:endParaRPr kumimoji="1" lang="en-US" altLang="ja-JP" u="sng" dirty="0"/>
          </a:p>
          <a:p>
            <a:r>
              <a:rPr lang="ja-JP" altLang="en-US" u="sng" dirty="0"/>
              <a:t>惑星間飛行</a:t>
            </a:r>
            <a:endParaRPr kumimoji="1" lang="en-US" altLang="ja-JP" u="sng" dirty="0"/>
          </a:p>
          <a:p>
            <a:r>
              <a:rPr kumimoji="1" lang="ja-JP" altLang="en-US" u="sng" dirty="0"/>
              <a:t>地上打ち上げシステム</a:t>
            </a:r>
            <a:endParaRPr kumimoji="1" lang="en-US" altLang="ja-JP" u="sng" dirty="0"/>
          </a:p>
          <a:p>
            <a:r>
              <a:rPr kumimoji="1" lang="ja-JP" altLang="en-US" dirty="0"/>
              <a:t>航空機推進</a:t>
            </a:r>
            <a:endParaRPr kumimoji="1" lang="en-US" altLang="ja-JP" dirty="0"/>
          </a:p>
          <a:p>
            <a:r>
              <a:rPr lang="ja-JP" altLang="en-US" dirty="0"/>
              <a:t>車推進</a:t>
            </a:r>
            <a:endParaRPr lang="en-US" altLang="ja-JP" dirty="0"/>
          </a:p>
          <a:p>
            <a:pPr marL="0" indent="0">
              <a:buNone/>
            </a:pPr>
            <a:r>
              <a:rPr kumimoji="1" lang="ja-JP" altLang="en-US" dirty="0"/>
              <a:t>　　　　　　　　　　　　　　　　　　　　など</a:t>
            </a:r>
            <a:r>
              <a:rPr kumimoji="1" lang="en-US" altLang="ja-JP" dirty="0"/>
              <a:t>…</a:t>
            </a:r>
            <a:endParaRPr kumimoji="1" lang="ja-JP" altLang="en-US" dirty="0"/>
          </a:p>
        </p:txBody>
      </p:sp>
    </p:spTree>
    <p:extLst>
      <p:ext uri="{BB962C8B-B14F-4D97-AF65-F5344CB8AC3E}">
        <p14:creationId xmlns:p14="http://schemas.microsoft.com/office/powerpoint/2010/main" val="151945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デブリ除去</a:t>
            </a:r>
          </a:p>
        </p:txBody>
      </p:sp>
      <p:sp>
        <p:nvSpPr>
          <p:cNvPr id="3" name="コンテンツ プレースホルダー 2"/>
          <p:cNvSpPr>
            <a:spLocks noGrp="1"/>
          </p:cNvSpPr>
          <p:nvPr>
            <p:ph sz="half" idx="1"/>
          </p:nvPr>
        </p:nvSpPr>
        <p:spPr>
          <a:xfrm>
            <a:off x="1043608" y="1783357"/>
            <a:ext cx="3960440" cy="4525963"/>
          </a:xfrm>
        </p:spPr>
        <p:txBody>
          <a:bodyPr/>
          <a:lstStyle/>
          <a:p>
            <a:r>
              <a:rPr lang="ja-JP" altLang="en-US" dirty="0"/>
              <a:t>軌道上から</a:t>
            </a:r>
            <a:r>
              <a:rPr kumimoji="1" lang="ja-JP" altLang="en-US" dirty="0"/>
              <a:t>レーザーをデブリに照射し、表面をプラズマ化する。</a:t>
            </a:r>
            <a:endParaRPr kumimoji="1" lang="en-US" altLang="ja-JP" dirty="0"/>
          </a:p>
          <a:p>
            <a:r>
              <a:rPr lang="ja-JP" altLang="en-US" dirty="0"/>
              <a:t>プラズマ化して吹き出したガスの反力で大気圏内にデブリを落とす。</a:t>
            </a:r>
            <a:endParaRPr kumimoji="1" lang="ja-JP" alt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0072" y="1556792"/>
            <a:ext cx="3143633" cy="28083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9832" y="4797152"/>
            <a:ext cx="5785450" cy="16291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テキスト ボックス 6"/>
          <p:cNvSpPr txBox="1"/>
          <p:nvPr/>
        </p:nvSpPr>
        <p:spPr>
          <a:xfrm>
            <a:off x="2915816" y="6309320"/>
            <a:ext cx="4824536" cy="646331"/>
          </a:xfrm>
          <a:prstGeom prst="rect">
            <a:avLst/>
          </a:prstGeom>
          <a:noFill/>
        </p:spPr>
        <p:txBody>
          <a:bodyPr wrap="square" rtlCol="0">
            <a:spAutoFit/>
          </a:bodyPr>
          <a:lstStyle/>
          <a:p>
            <a:r>
              <a:rPr lang="en-US" altLang="ja-JP" dirty="0">
                <a:hlinkClick r:id="rId4"/>
              </a:rPr>
              <a:t>http://www.riken.jp/pr/press/2015/20150421_2/</a:t>
            </a:r>
            <a:endParaRPr lang="en-US" altLang="ja-JP" dirty="0"/>
          </a:p>
          <a:p>
            <a:endParaRPr kumimoji="1" lang="ja-JP" altLang="en-US" dirty="0"/>
          </a:p>
        </p:txBody>
      </p:sp>
    </p:spTree>
    <p:extLst>
      <p:ext uri="{BB962C8B-B14F-4D97-AF65-F5344CB8AC3E}">
        <p14:creationId xmlns:p14="http://schemas.microsoft.com/office/powerpoint/2010/main" val="4196340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エッセンシャル">
  <a:themeElements>
    <a:clrScheme name="エッセンシャル">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エッセンシャル">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179</TotalTime>
  <Words>647</Words>
  <Application>Microsoft Office PowerPoint</Application>
  <PresentationFormat>画面に合わせる (4:3)</PresentationFormat>
  <Paragraphs>97</Paragraphs>
  <Slides>16</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16</vt:i4>
      </vt:variant>
    </vt:vector>
  </HeadingPairs>
  <TitlesOfParts>
    <vt:vector size="22" baseType="lpstr">
      <vt:lpstr>ＭＳ Ｐゴシック</vt:lpstr>
      <vt:lpstr>ＭＳ ゴシック</vt:lpstr>
      <vt:lpstr>宋体</vt:lpstr>
      <vt:lpstr>Arial</vt:lpstr>
      <vt:lpstr>Calibri</vt:lpstr>
      <vt:lpstr>エッセンシャル</vt:lpstr>
      <vt:lpstr>レーザー推進</vt:lpstr>
      <vt:lpstr>既存の推進方法との比較</vt:lpstr>
      <vt:lpstr>CW(Continuous Wave)と    RP(Repetitively Pulsed)</vt:lpstr>
      <vt:lpstr>RPレーザー推進の原理</vt:lpstr>
      <vt:lpstr>PowerPoint プレゼンテーション</vt:lpstr>
      <vt:lpstr>PowerPoint プレゼンテーション</vt:lpstr>
      <vt:lpstr>レーザー推進　歴史</vt:lpstr>
      <vt:lpstr>レーザー推進の研究例</vt:lpstr>
      <vt:lpstr>デブリ除去</vt:lpstr>
      <vt:lpstr>デブリ除去　研究例</vt:lpstr>
      <vt:lpstr>Breakthrough Starshot</vt:lpstr>
      <vt:lpstr>スーパーソニックレーザー推進</vt:lpstr>
      <vt:lpstr>スーパーソニックレーザー推進２</vt:lpstr>
      <vt:lpstr>レーザー離着陸システム(1) ~Jordin.T.Care氏の構想~</vt:lpstr>
      <vt:lpstr>レーザー離着陸システム(2)</vt:lpstr>
      <vt:lpstr>まとめ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デブリ除去</dc:title>
  <dc:creator>koseki.akio</dc:creator>
  <cp:lastModifiedBy>新幡駿</cp:lastModifiedBy>
  <cp:revision>22</cp:revision>
  <dcterms:created xsi:type="dcterms:W3CDTF">2017-04-24T13:48:40Z</dcterms:created>
  <dcterms:modified xsi:type="dcterms:W3CDTF">2017-04-30T07:54:06Z</dcterms:modified>
</cp:coreProperties>
</file>

<file path=docProps/thumbnail.jpeg>
</file>